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5" r:id="rId4"/>
    <p:sldId id="266" r:id="rId5"/>
    <p:sldId id="267" r:id="rId6"/>
    <p:sldId id="264" r:id="rId7"/>
    <p:sldId id="268" r:id="rId8"/>
    <p:sldId id="269" r:id="rId9"/>
    <p:sldId id="258" r:id="rId10"/>
    <p:sldId id="259" r:id="rId11"/>
    <p:sldId id="270" r:id="rId12"/>
    <p:sldId id="260" r:id="rId13"/>
    <p:sldId id="271" r:id="rId14"/>
    <p:sldId id="261" r:id="rId15"/>
    <p:sldId id="262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3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Βασικές Αρχές </a:t>
            </a:r>
            <a: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Ηλεκτρισμού</a:t>
            </a:r>
            <a:b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 smtClean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Απλά Εξαρτήματα</a:t>
            </a:r>
            <a:endParaRPr lang="el-GR" dirty="0"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" y="319473"/>
            <a:ext cx="8038097" cy="62190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7" y="920160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69436" y="944995"/>
            <a:ext cx="3778556" cy="4383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9" y="442496"/>
            <a:ext cx="7895496" cy="5779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0" y="360054"/>
            <a:ext cx="6258793" cy="6173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Callout 6"/>
          <p:cNvSpPr/>
          <p:nvPr/>
        </p:nvSpPr>
        <p:spPr>
          <a:xfrm>
            <a:off x="291931" y="5699702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Γιατί 9.16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mA;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60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6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3.1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.39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921367" y="990761"/>
            <a:ext cx="2795951" cy="1925506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30819" y="1107832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505773"/>
            <a:ext cx="8307022" cy="5864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5"/>
              <p:cNvSpPr txBox="1"/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sz="48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4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−1.9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48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m:rPr>
                          <m:sty m:val="p"/>
                        </m:rPr>
                        <a:rPr lang="el-GR" sz="6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393829" y="1274886"/>
            <a:ext cx="2795951" cy="1679320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1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05054" y="1499086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5805852" y="1274886"/>
            <a:ext cx="2795951" cy="1679320"/>
            <a:chOff x="3921367" y="990761"/>
            <a:chExt cx="2795951" cy="1925506"/>
          </a:xfrm>
        </p:grpSpPr>
        <p:sp>
          <p:nvSpPr>
            <p:cNvPr id="9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-1917"/>
                <a:gd name="f1" fmla="val 26879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 smtClean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dirty="0">
                  <a:solidFill>
                    <a:srgbClr val="FFFFFF"/>
                  </a:solidFill>
                  <a:latin typeface="Calibri"/>
                </a:rPr>
                <a:t>2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 smtClean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Υπολογισμός Νέας Αντίστασης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200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6"/>
          <p:cNvSpPr/>
          <p:nvPr/>
        </p:nvSpPr>
        <p:spPr>
          <a:xfrm>
            <a:off x="119855" y="5026109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85" y="385316"/>
            <a:ext cx="6557080" cy="6094616"/>
          </a:xfrm>
          <a:prstGeom prst="rect">
            <a:avLst/>
          </a:prstGeom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679332" y="5206188"/>
            <a:ext cx="83255" cy="597864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Down Arrow 4"/>
          <p:cNvSpPr/>
          <p:nvPr/>
        </p:nvSpPr>
        <p:spPr>
          <a:xfrm rot="16200004">
            <a:off x="3293081" y="4111187"/>
            <a:ext cx="106641" cy="333413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1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61719" y="2668676"/>
            <a:ext cx="8568001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κύκλωμα;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τάση;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τα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Volt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Ampere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Ωμ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;</a:t>
            </a: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2" t="2463" r="1337" b="13184"/>
          <a:stretch>
            <a:fillRect/>
          </a:stretch>
        </p:blipFill>
        <p:spPr>
          <a:xfrm>
            <a:off x="2505904" y="1292467"/>
            <a:ext cx="3956535" cy="2409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53"/>
          <a:stretch>
            <a:fillRect/>
          </a:stretch>
        </p:blipFill>
        <p:spPr>
          <a:xfrm>
            <a:off x="2505904" y="4002392"/>
            <a:ext cx="3956535" cy="19851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Τάση – Ένταση - Αντίσταση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42" t="22749" r="26923"/>
          <a:stretch>
            <a:fillRect/>
          </a:stretch>
        </p:blipFill>
        <p:spPr>
          <a:xfrm>
            <a:off x="3209287" y="2564242"/>
            <a:ext cx="2189283" cy="35392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Callout 5"/>
          <p:cNvSpPr/>
          <p:nvPr/>
        </p:nvSpPr>
        <p:spPr>
          <a:xfrm>
            <a:off x="4689765" y="720483"/>
            <a:ext cx="3407950" cy="2760783"/>
          </a:xfrm>
          <a:custGeom>
            <a:avLst>
              <a:gd name="f0" fmla="val 1587"/>
              <a:gd name="f1" fmla="val 21734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δύναμη που αναγκάζει τα ηλεκτρόνια να κινηθούν (όπως η πίεση σε μια δεξαμενή).</a:t>
            </a: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6"/>
          <p:cNvSpPr/>
          <p:nvPr/>
        </p:nvSpPr>
        <p:spPr>
          <a:xfrm>
            <a:off x="5486400" y="3437302"/>
            <a:ext cx="3560883" cy="3181746"/>
          </a:xfrm>
          <a:custGeom>
            <a:avLst>
              <a:gd name="f0" fmla="val -3284"/>
              <a:gd name="f1" fmla="val 163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Ένταση: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ροή των ηλεκτρονίων μέσα από τον αγωγό. Όσο μεγαλύτερη τάση, τόσο μεγαλύτερο και το ρεύμα</a:t>
            </a:r>
          </a:p>
        </p:txBody>
      </p:sp>
      <p:sp>
        <p:nvSpPr>
          <p:cNvPr id="6" name="Oval Callout 7"/>
          <p:cNvSpPr/>
          <p:nvPr/>
        </p:nvSpPr>
        <p:spPr>
          <a:xfrm>
            <a:off x="90168" y="2224451"/>
            <a:ext cx="3031290" cy="2961705"/>
          </a:xfrm>
          <a:custGeom>
            <a:avLst>
              <a:gd name="f0" fmla="val 24185"/>
              <a:gd name="f1" fmla="val 2520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Το εμπόδιο που προβάλλει ο αγωγός στην κίνηση του ρεύματος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Νόμος του Ωμ</a:t>
            </a:r>
          </a:p>
        </p:txBody>
      </p:sp>
      <p:grpSp>
        <p:nvGrpSpPr>
          <p:cNvPr id="3" name="Group 8"/>
          <p:cNvGrpSpPr/>
          <p:nvPr/>
        </p:nvGrpSpPr>
        <p:grpSpPr>
          <a:xfrm>
            <a:off x="404448" y="1090248"/>
            <a:ext cx="8410129" cy="5240215"/>
            <a:chOff x="404448" y="1090248"/>
            <a:chExt cx="8410129" cy="5240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3435739" y="3086099"/>
                  <a:ext cx="2347548" cy="1814919"/>
                </a:xfrm>
                <a:prstGeom prst="rect">
                  <a:avLst/>
                </a:prstGeom>
                <a:solidFill>
                  <a:srgbClr val="FFFF00"/>
                </a:solidFill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6000" b="0" i="0" u="none" strike="noStrike" kern="1200" cap="none" spc="0" baseline="0">
                    <a:solidFill>
                      <a:srgbClr val="00B0F0"/>
                    </a:solidFill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39" y="3086099"/>
                  <a:ext cx="2347548" cy="18149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Callout 6"/>
            <p:cNvSpPr/>
            <p:nvPr/>
          </p:nvSpPr>
          <p:spPr>
            <a:xfrm>
              <a:off x="5862419" y="4276273"/>
              <a:ext cx="2952158" cy="2054190"/>
            </a:xfrm>
            <a:custGeom>
              <a:avLst>
                <a:gd name="f0" fmla="val -1844"/>
                <a:gd name="f1" fmla="val 3737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Αντίσταση: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Οφείλεται στον αγωγό. Μετριέται σε Ωμ (Ω)</a:t>
              </a:r>
            </a:p>
          </p:txBody>
        </p:sp>
        <p:sp>
          <p:nvSpPr>
            <p:cNvPr id="6" name="Oval Callout 5"/>
            <p:cNvSpPr/>
            <p:nvPr/>
          </p:nvSpPr>
          <p:spPr>
            <a:xfrm>
              <a:off x="5092156" y="1090248"/>
              <a:ext cx="3407950" cy="1907438"/>
            </a:xfrm>
            <a:custGeom>
              <a:avLst>
                <a:gd name="f0" fmla="val 1865"/>
                <a:gd name="f1" fmla="val 2362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Τάση: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Μετριέται σε 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Volts</a:t>
              </a:r>
            </a:p>
          </p:txBody>
        </p:sp>
        <p:sp>
          <p:nvSpPr>
            <p:cNvPr id="7" name="Oval Callout 7"/>
            <p:cNvSpPr/>
            <p:nvPr/>
          </p:nvSpPr>
          <p:spPr>
            <a:xfrm>
              <a:off x="404448" y="1270247"/>
              <a:ext cx="3031290" cy="3543299"/>
            </a:xfrm>
            <a:custGeom>
              <a:avLst>
                <a:gd name="f0" fmla="val 22995"/>
                <a:gd name="f1" fmla="val 16173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rPr>
                <a:t>Ρεύμα: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Μεγαλώνει όσο μικρότερη η αντίσταση ή μεγαλύτερη η τάση. Μετριέται σε Α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mpere (A)</a:t>
              </a:r>
              <a:endPara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4"/>
          <p:cNvSpPr/>
          <p:nvPr/>
        </p:nvSpPr>
        <p:spPr>
          <a:xfrm>
            <a:off x="2198071" y="3314700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</a:t>
            </a:r>
          </a:p>
        </p:txBody>
      </p:sp>
      <p:sp>
        <p:nvSpPr>
          <p:cNvPr id="3" name="Isosceles Triangle 5"/>
          <p:cNvSpPr/>
          <p:nvPr/>
        </p:nvSpPr>
        <p:spPr>
          <a:xfrm>
            <a:off x="4668716" y="3314700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</a:t>
            </a:r>
          </a:p>
        </p:txBody>
      </p:sp>
      <p:sp>
        <p:nvSpPr>
          <p:cNvPr id="4" name="Isosceles Triangle 7"/>
          <p:cNvSpPr/>
          <p:nvPr/>
        </p:nvSpPr>
        <p:spPr>
          <a:xfrm>
            <a:off x="3433398" y="606667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</a:t>
            </a:r>
          </a:p>
        </p:txBody>
      </p:sp>
      <p:cxnSp>
        <p:nvCxnSpPr>
          <p:cNvPr id="5" name="Straight Connector 9"/>
          <p:cNvCxnSpPr>
            <a:stCxn id="4" idx="7"/>
          </p:cNvCxnSpPr>
          <p:nvPr/>
        </p:nvCxnSpPr>
        <p:spPr>
          <a:xfrm>
            <a:off x="4677503" y="3314700"/>
            <a:ext cx="0" cy="2708032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  <p:cxnSp>
        <p:nvCxnSpPr>
          <p:cNvPr id="6" name="Straight Connector 11"/>
          <p:cNvCxnSpPr/>
          <p:nvPr/>
        </p:nvCxnSpPr>
        <p:spPr>
          <a:xfrm>
            <a:off x="4677503" y="3314700"/>
            <a:ext cx="8796" cy="270803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Right Triangle 13"/>
          <p:cNvSpPr/>
          <p:nvPr/>
        </p:nvSpPr>
        <p:spPr>
          <a:xfrm rot="10799991">
            <a:off x="3442176" y="3314700"/>
            <a:ext cx="1252901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ight Triangle 14"/>
          <p:cNvSpPr/>
          <p:nvPr/>
        </p:nvSpPr>
        <p:spPr>
          <a:xfrm rot="10800009" flipH="1">
            <a:off x="4686291" y="3314700"/>
            <a:ext cx="1252901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/>
              <p:cNvSpPr txBox="1"/>
              <p:nvPr/>
            </p:nvSpPr>
            <p:spPr>
              <a:xfrm>
                <a:off x="316510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0" y="4325816"/>
                <a:ext cx="1907932" cy="135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>
                <a:off x="1244105" y="1617783"/>
                <a:ext cx="1907932" cy="769440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4400" b="0" i="0" u="none" strike="noStrike" kern="1200" cap="none" spc="0" baseline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05" y="1617783"/>
                <a:ext cx="1907932" cy="76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Κύκλωμα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3" y="1075590"/>
            <a:ext cx="7619996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844064" y="1125416"/>
            <a:ext cx="1274883" cy="553916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5"/>
          <p:cNvSpPr/>
          <p:nvPr/>
        </p:nvSpPr>
        <p:spPr>
          <a:xfrm>
            <a:off x="979496" y="4958864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Κύκλωμα: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Μια κλειστή διαδρομή με αγωγούς και ηλεκτρικά στοιχεία μέσα από τα οποία μπορεί να διέλθει ρεύμα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Το Πιο Απλό Μας Κύκλωμα</a:t>
            </a:r>
          </a:p>
        </p:txBody>
      </p:sp>
      <p:sp>
        <p:nvSpPr>
          <p:cNvPr id="3" name="Oval Callout 5"/>
          <p:cNvSpPr/>
          <p:nvPr/>
        </p:nvSpPr>
        <p:spPr>
          <a:xfrm>
            <a:off x="979496" y="4563203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Υπολογίστε: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Υπολογίστε το ρεύμα για αντίσταση 330Ω και τάση 5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V!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21" y="703383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Straight Connector 8"/>
          <p:cNvCxnSpPr/>
          <p:nvPr/>
        </p:nvCxnSpPr>
        <p:spPr>
          <a:xfrm flipH="1">
            <a:off x="1160583" y="1500411"/>
            <a:ext cx="7825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6" name="Straight Connector 10"/>
          <p:cNvCxnSpPr/>
          <p:nvPr/>
        </p:nvCxnSpPr>
        <p:spPr>
          <a:xfrm>
            <a:off x="1213335" y="1500411"/>
            <a:ext cx="8797" cy="2313167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7" name="Straight Connector 12"/>
          <p:cNvCxnSpPr/>
          <p:nvPr/>
        </p:nvCxnSpPr>
        <p:spPr>
          <a:xfrm>
            <a:off x="1160583" y="3813578"/>
            <a:ext cx="28399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grpSp>
        <p:nvGrpSpPr>
          <p:cNvPr id="8" name="Group 20"/>
          <p:cNvGrpSpPr/>
          <p:nvPr/>
        </p:nvGrpSpPr>
        <p:grpSpPr>
          <a:xfrm>
            <a:off x="4967843" y="1502916"/>
            <a:ext cx="2839916" cy="2313167"/>
            <a:chOff x="4967843" y="1502916"/>
            <a:chExt cx="2839916" cy="2313167"/>
          </a:xfrm>
        </p:grpSpPr>
        <p:cxnSp>
          <p:nvCxnSpPr>
            <p:cNvPr id="9" name="Straight Connector 17"/>
            <p:cNvCxnSpPr/>
            <p:nvPr/>
          </p:nvCxnSpPr>
          <p:spPr>
            <a:xfrm flipH="1">
              <a:off x="7025243" y="1502916"/>
              <a:ext cx="7825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0" name="Straight Connector 18"/>
            <p:cNvCxnSpPr/>
            <p:nvPr/>
          </p:nvCxnSpPr>
          <p:spPr>
            <a:xfrm>
              <a:off x="7746220" y="1502916"/>
              <a:ext cx="8788" cy="2313167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1" name="Straight Connector 19"/>
            <p:cNvCxnSpPr/>
            <p:nvPr/>
          </p:nvCxnSpPr>
          <p:spPr>
            <a:xfrm>
              <a:off x="4967843" y="3816083"/>
              <a:ext cx="28399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</p:grpSp>
      <p:pic>
        <p:nvPicPr>
          <p:cNvPr id="1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4">
            <a:off x="4114535" y="3080576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61" y="280080"/>
            <a:ext cx="9143643" cy="63187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223</Words>
  <Application>Microsoft Office PowerPoint</Application>
  <PresentationFormat>On-screen Show (4:3)</PresentationFormat>
  <Paragraphs>53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36</cp:revision>
  <dcterms:created xsi:type="dcterms:W3CDTF">2015-11-18T00:35:39Z</dcterms:created>
  <dcterms:modified xsi:type="dcterms:W3CDTF">2019-10-29T10:25:41Z</dcterms:modified>
</cp:coreProperties>
</file>